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  <p:embeddedFont>
      <p:font typeface="Spectral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5.xml"/><Relationship Id="rId22" Type="http://schemas.openxmlformats.org/officeDocument/2006/relationships/font" Target="fonts/Spectral-bold.fntdata"/><Relationship Id="rId10" Type="http://schemas.openxmlformats.org/officeDocument/2006/relationships/slide" Target="slides/slide4.xml"/><Relationship Id="rId21" Type="http://schemas.openxmlformats.org/officeDocument/2006/relationships/font" Target="fonts/Spectral-regular.fntdata"/><Relationship Id="rId13" Type="http://schemas.openxmlformats.org/officeDocument/2006/relationships/slide" Target="slides/slide7.xml"/><Relationship Id="rId24" Type="http://schemas.openxmlformats.org/officeDocument/2006/relationships/font" Target="fonts/Spectral-boldItalic.fntdata"/><Relationship Id="rId12" Type="http://schemas.openxmlformats.org/officeDocument/2006/relationships/slide" Target="slides/slide6.xml"/><Relationship Id="rId23" Type="http://schemas.openxmlformats.org/officeDocument/2006/relationships/font" Target="fonts/Spectral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ProximaNova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9473f7aaa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9473f7aaa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473f7aaa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9473f7aaa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9473f7aaa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9473f7aaa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473f7aaac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9473f7aaa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473f7aaa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9473f7aaa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9473f7aaa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9473f7aaa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9473f7aaa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9473f7aaa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9473f7aaa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9473f7aaa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9473f7aaa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9473f7aaa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Google Shape;58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" name="Google Shape;59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2" name="Google Shape;8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5" name="Google Shape;8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" name="Google Shape;88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" name="Google Shape;89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0" name="Google Shape;90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1" name="Google Shape;91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5" name="Google Shape;9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9" name="Google Shape;99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" name="Google Shape;10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image" Target="../media/image11.png"/><Relationship Id="rId2" Type="http://schemas.openxmlformats.org/officeDocument/2006/relationships/image" Target="../media/image12.jp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54" name="Google Shape;54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3372500"/>
            <a:ext cx="2877512" cy="161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05548" y="-30675"/>
            <a:ext cx="9814922" cy="55209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/>
          <p:nvPr>
            <p:ph type="title"/>
          </p:nvPr>
        </p:nvSpPr>
        <p:spPr>
          <a:xfrm>
            <a:off x="490250" y="526350"/>
            <a:ext cx="7798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Что происходит с рынком синих воротничков?</a:t>
            </a:r>
            <a:endParaRPr b="1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4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32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Проект на GitHub</a:t>
            </a:r>
            <a:endParaRPr sz="3600"/>
          </a:p>
        </p:txBody>
      </p:sp>
      <p:sp>
        <p:nvSpPr>
          <p:cNvPr id="168" name="Google Shape;168;p34"/>
          <p:cNvSpPr txBox="1"/>
          <p:nvPr/>
        </p:nvSpPr>
        <p:spPr>
          <a:xfrm>
            <a:off x="4572000" y="557675"/>
            <a:ext cx="40848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https://github.com/SfdJucide/blue_collar_workers_problem</a:t>
            </a:r>
            <a:endParaRPr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69" name="Google Shape;16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7113" y="1119875"/>
            <a:ext cx="3314575" cy="331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type="title"/>
          </p:nvPr>
        </p:nvSpPr>
        <p:spPr>
          <a:xfrm>
            <a:off x="197900" y="1344300"/>
            <a:ext cx="4800900" cy="24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Синий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воротничок</a:t>
            </a:r>
            <a:endParaRPr/>
          </a:p>
        </p:txBody>
      </p:sp>
      <p:sp>
        <p:nvSpPr>
          <p:cNvPr id="113" name="Google Shape;113;p26"/>
          <p:cNvSpPr txBox="1"/>
          <p:nvPr/>
        </p:nvSpPr>
        <p:spPr>
          <a:xfrm>
            <a:off x="4998825" y="1185000"/>
            <a:ext cx="3615300" cy="27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Рабочий персонал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Промышленность и производство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Строительство и недвижимость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Транспорт и логистика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Обслуживание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Сельское хозяйство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0850" y="254375"/>
            <a:ext cx="5010749" cy="2381475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7800000" dist="38100">
              <a:schemeClr val="lt1">
                <a:alpha val="50000"/>
              </a:schemeClr>
            </a:outerShdw>
          </a:effectLst>
        </p:spPr>
      </p:pic>
      <p:pic>
        <p:nvPicPr>
          <p:cNvPr id="119" name="Google Shape;11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0838" y="2838375"/>
            <a:ext cx="5010760" cy="2123701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7440000" dist="38100">
              <a:schemeClr val="lt1">
                <a:alpha val="44000"/>
              </a:schemeClr>
            </a:outerShdw>
          </a:effectLst>
        </p:spPr>
      </p:pic>
      <p:sp>
        <p:nvSpPr>
          <p:cNvPr id="120" name="Google Shape;120;p27"/>
          <p:cNvSpPr txBox="1"/>
          <p:nvPr/>
        </p:nvSpPr>
        <p:spPr>
          <a:xfrm>
            <a:off x="49100" y="152400"/>
            <a:ext cx="38544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Что происходит с рынком труда?</a:t>
            </a:r>
            <a:endParaRPr b="1" sz="18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21" name="Google Shape;121;p27"/>
          <p:cNvSpPr txBox="1"/>
          <p:nvPr/>
        </p:nvSpPr>
        <p:spPr>
          <a:xfrm>
            <a:off x="0" y="1619700"/>
            <a:ext cx="3793200" cy="22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ectral"/>
              <a:buChar char="●"/>
            </a:pPr>
            <a:r>
              <a:rPr lang="ru" sz="11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Люди - дефицитный ресурс</a:t>
            </a:r>
            <a:endParaRPr sz="11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ectral"/>
              <a:buChar char="●"/>
            </a:pPr>
            <a:r>
              <a:rPr lang="ru" sz="11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Тотальный дефицит рабочих рук</a:t>
            </a:r>
            <a:endParaRPr sz="11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ectral"/>
              <a:buChar char="●"/>
            </a:pPr>
            <a:r>
              <a:rPr lang="ru" sz="11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Становится лояльнее к соискателям без опыта</a:t>
            </a:r>
            <a:endParaRPr sz="11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ectral"/>
              <a:buChar char="●"/>
            </a:pPr>
            <a:r>
              <a:rPr lang="ru" sz="11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Стоимость найма растет</a:t>
            </a:r>
            <a:endParaRPr sz="11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ectral"/>
              <a:buChar char="●"/>
            </a:pPr>
            <a:r>
              <a:rPr lang="ru" sz="11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Растет ценность сотрудников и значимость программ заботы о них</a:t>
            </a:r>
            <a:endParaRPr sz="11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/>
          <p:nvPr>
            <p:ph type="title"/>
          </p:nvPr>
        </p:nvSpPr>
        <p:spPr>
          <a:xfrm>
            <a:off x="1301850" y="115750"/>
            <a:ext cx="6540300" cy="79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Так что же с рынком синих воротничков?</a:t>
            </a:r>
            <a:endParaRPr b="1" sz="24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27" name="Google Shape;12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6248" y="858350"/>
            <a:ext cx="6331500" cy="356764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8"/>
          <p:cNvSpPr txBox="1"/>
          <p:nvPr/>
        </p:nvSpPr>
        <p:spPr>
          <a:xfrm>
            <a:off x="1301850" y="4426000"/>
            <a:ext cx="65403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E6EDF3"/>
                </a:solidFill>
                <a:latin typeface="Spectral"/>
                <a:ea typeface="Spectral"/>
                <a:cs typeface="Spectral"/>
                <a:sym typeface="Spectral"/>
              </a:rPr>
              <a:t>Сложности с закрытием подобных вакансий испытывают 68,5% компаний</a:t>
            </a:r>
            <a:endParaRPr sz="16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675" y="350325"/>
            <a:ext cx="7324626" cy="310437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9"/>
          <p:cNvSpPr txBox="1"/>
          <p:nvPr/>
        </p:nvSpPr>
        <p:spPr>
          <a:xfrm>
            <a:off x="1386450" y="3551850"/>
            <a:ext cx="56100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Сегодня массовый персонал в России нанимают 57% компаний.</a:t>
            </a:r>
            <a:endParaRPr sz="12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5" name="Google Shape;135;p29"/>
          <p:cNvSpPr txBox="1"/>
          <p:nvPr/>
        </p:nvSpPr>
        <p:spPr>
          <a:xfrm>
            <a:off x="0" y="4018350"/>
            <a:ext cx="8920500" cy="7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E6EDF3"/>
                </a:solidFill>
                <a:latin typeface="Spectral"/>
                <a:ea typeface="Spectral"/>
                <a:cs typeface="Spectral"/>
                <a:sym typeface="Spectral"/>
              </a:rPr>
              <a:t>Массовый наем связан некоторыми трудностями: компании отмечают высокую текучку кадров (47%), трудоемкость процедур, необходимых с точки зрения соблюдения законодательства (19%), отсутствие в компании автоматизации массового подбора (17%), высокие налоги (17%), дефицит кадров нужной специальности (16%), бумажную волокиту (11%).</a:t>
            </a:r>
            <a:endParaRPr sz="12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3150"/>
            <a:ext cx="4412124" cy="20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3275" y="253150"/>
            <a:ext cx="4603325" cy="20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579975"/>
            <a:ext cx="4412124" cy="20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3275" y="2579975"/>
            <a:ext cx="4603325" cy="206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1"/>
          <p:cNvSpPr txBox="1"/>
          <p:nvPr/>
        </p:nvSpPr>
        <p:spPr>
          <a:xfrm>
            <a:off x="2138400" y="140300"/>
            <a:ext cx="48672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Откуда такой дефицит рабочих рук?</a:t>
            </a:r>
            <a:endParaRPr b="1" sz="2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49" name="Google Shape;149;p31"/>
          <p:cNvSpPr txBox="1"/>
          <p:nvPr/>
        </p:nvSpPr>
        <p:spPr>
          <a:xfrm>
            <a:off x="0" y="1816350"/>
            <a:ext cx="4262400" cy="17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Демографическая яма 1990−2000-х годов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НЕпопулярность сферы ручного труда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Пандемия и растущий онлайн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Отток населения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50" name="Google Shape;15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4000" y="1085787"/>
            <a:ext cx="3928224" cy="3573425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7920000" dist="38100">
              <a:schemeClr val="lt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2"/>
          <p:cNvSpPr txBox="1"/>
          <p:nvPr/>
        </p:nvSpPr>
        <p:spPr>
          <a:xfrm>
            <a:off x="1368150" y="121875"/>
            <a:ext cx="64077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Что будет дальше?</a:t>
            </a:r>
            <a:endParaRPr b="1" sz="24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Тенденции рынка синих воротничков</a:t>
            </a:r>
            <a:endParaRPr b="1" sz="24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6" name="Google Shape;156;p32"/>
          <p:cNvSpPr txBox="1"/>
          <p:nvPr/>
        </p:nvSpPr>
        <p:spPr>
          <a:xfrm>
            <a:off x="1610550" y="1296750"/>
            <a:ext cx="5922900" cy="3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Востребованность квалифицированных, опытных сотрудников будет расти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Госкомпании - гарант рабочих мест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Возникновение новых рабочих мест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Наем пенсионеров, женщин и студентов в некоторых отраслях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Повышение престижа профессий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Автоматизация процесса массового подбора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Работа с ВУЗами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Смягчение миграционных требований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Повышение оплаты труда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3"/>
          <p:cNvSpPr txBox="1"/>
          <p:nvPr>
            <p:ph type="title"/>
          </p:nvPr>
        </p:nvSpPr>
        <p:spPr>
          <a:xfrm>
            <a:off x="381000" y="526350"/>
            <a:ext cx="3053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БОНУС</a:t>
            </a:r>
            <a:endParaRPr b="1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62" name="Google Shape;162;p33"/>
          <p:cNvSpPr txBox="1"/>
          <p:nvPr/>
        </p:nvSpPr>
        <p:spPr>
          <a:xfrm>
            <a:off x="4085775" y="399000"/>
            <a:ext cx="4229100" cy="4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Выводы исследования</a:t>
            </a:r>
            <a:endParaRPr b="1" sz="2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Лояльность к отсутствию опыта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Большая текучка кадров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Дефицит кадров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Наем студентов и женщин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Ценность сотрудника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"/>
              <a:buChar char="●"/>
            </a:pPr>
            <a:r>
              <a:rPr lang="ru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Быстрое оформление</a:t>
            </a:r>
            <a:endParaRPr>
              <a:solidFill>
                <a:schemeClr val="lt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